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94" r:id="rId2"/>
    <p:sldId id="282" r:id="rId3"/>
    <p:sldId id="257" r:id="rId4"/>
    <p:sldId id="258" r:id="rId5"/>
    <p:sldId id="264" r:id="rId6"/>
    <p:sldId id="279" r:id="rId7"/>
    <p:sldId id="283" r:id="rId8"/>
    <p:sldId id="291" r:id="rId9"/>
    <p:sldId id="281" r:id="rId10"/>
    <p:sldId id="298" r:id="rId11"/>
    <p:sldId id="299" r:id="rId12"/>
    <p:sldId id="302" r:id="rId13"/>
    <p:sldId id="303" r:id="rId14"/>
    <p:sldId id="301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40">
          <p15:clr>
            <a:srgbClr val="A4A3A4"/>
          </p15:clr>
        </p15:guide>
        <p15:guide id="2" pos="542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1F25"/>
    <a:srgbClr val="BD242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1" autoAdjust="0"/>
    <p:restoredTop sz="93910" autoAdjust="0"/>
  </p:normalViewPr>
  <p:slideViewPr>
    <p:cSldViewPr snapToObjects="1">
      <p:cViewPr varScale="1">
        <p:scale>
          <a:sx n="64" d="100"/>
          <a:sy n="64" d="100"/>
        </p:scale>
        <p:origin x="1386" y="60"/>
      </p:cViewPr>
      <p:guideLst>
        <p:guide orient="horz" pos="2640"/>
        <p:guide pos="54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B751A9-1117-404C-822E-00EB72C30C93}" type="datetimeFigureOut">
              <a:rPr lang="en-US" smtClean="0"/>
              <a:pPr/>
              <a:t>11/18/2013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2D451A-ACD7-6A4E-A0B4-7BE19374DB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090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D451A-ACD7-6A4E-A0B4-7BE19374DB9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3621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D451A-ACD7-6A4E-A0B4-7BE19374DB9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6633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D451A-ACD7-6A4E-A0B4-7BE19374DB9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5842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D451A-ACD7-6A4E-A0B4-7BE19374DB9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8819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D451A-ACD7-6A4E-A0B4-7BE19374DB9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5933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D451A-ACD7-6A4E-A0B4-7BE19374DB9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881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D451A-ACD7-6A4E-A0B4-7BE19374DB9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471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D451A-ACD7-6A4E-A0B4-7BE19374DB9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67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D451A-ACD7-6A4E-A0B4-7BE19374DB9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87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D451A-ACD7-6A4E-A0B4-7BE19374DB9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059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D451A-ACD7-6A4E-A0B4-7BE19374DB9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501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D451A-ACD7-6A4E-A0B4-7BE19374DB9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341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D451A-ACD7-6A4E-A0B4-7BE19374DB9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794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D451A-ACD7-6A4E-A0B4-7BE19374DB9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693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EDC22-F40C-7646-BD6D-E297140CF3E7}" type="datetimeFigureOut">
              <a:rPr lang="en-US" smtClean="0"/>
              <a:pPr/>
              <a:t>11/18/2013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282B3-43FA-F24C-A18F-FFF9D38522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0"/>
    </mc:Choice>
    <mc:Fallback xmlns="">
      <p:transition advTm="2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EDC22-F40C-7646-BD6D-E297140CF3E7}" type="datetimeFigureOut">
              <a:rPr lang="en-US" smtClean="0"/>
              <a:pPr/>
              <a:t>11/18/2013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282B3-43FA-F24C-A18F-FFF9D38522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0"/>
    </mc:Choice>
    <mc:Fallback xmlns="">
      <p:transition advTm="2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EDC22-F40C-7646-BD6D-E297140CF3E7}" type="datetimeFigureOut">
              <a:rPr lang="en-US" smtClean="0"/>
              <a:pPr/>
              <a:t>11/18/2013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282B3-43FA-F24C-A18F-FFF9D38522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0"/>
    </mc:Choice>
    <mc:Fallback xmlns="">
      <p:transition advTm="2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EDC22-F40C-7646-BD6D-E297140CF3E7}" type="datetimeFigureOut">
              <a:rPr lang="en-US" smtClean="0"/>
              <a:pPr/>
              <a:t>11/18/2013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282B3-43FA-F24C-A18F-FFF9D38522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0"/>
    </mc:Choice>
    <mc:Fallback xmlns="">
      <p:transition advTm="2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EDC22-F40C-7646-BD6D-E297140CF3E7}" type="datetimeFigureOut">
              <a:rPr lang="en-US" smtClean="0"/>
              <a:pPr/>
              <a:t>11/18/2013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282B3-43FA-F24C-A18F-FFF9D38522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0"/>
    </mc:Choice>
    <mc:Fallback xmlns="">
      <p:transition advTm="2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EDC22-F40C-7646-BD6D-E297140CF3E7}" type="datetimeFigureOut">
              <a:rPr lang="en-US" smtClean="0"/>
              <a:pPr/>
              <a:t>11/18/2013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282B3-43FA-F24C-A18F-FFF9D38522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0"/>
    </mc:Choice>
    <mc:Fallback xmlns="">
      <p:transition advTm="2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EDC22-F40C-7646-BD6D-E297140CF3E7}" type="datetimeFigureOut">
              <a:rPr lang="en-US" smtClean="0"/>
              <a:pPr/>
              <a:t>11/18/2013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282B3-43FA-F24C-A18F-FFF9D38522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0"/>
    </mc:Choice>
    <mc:Fallback xmlns="">
      <p:transition advTm="2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EDC22-F40C-7646-BD6D-E297140CF3E7}" type="datetimeFigureOut">
              <a:rPr lang="en-US" smtClean="0"/>
              <a:pPr/>
              <a:t>11/18/2013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282B3-43FA-F24C-A18F-FFF9D38522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0"/>
    </mc:Choice>
    <mc:Fallback xmlns="">
      <p:transition advTm="2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EDC22-F40C-7646-BD6D-E297140CF3E7}" type="datetimeFigureOut">
              <a:rPr lang="en-US" smtClean="0"/>
              <a:pPr/>
              <a:t>11/18/2013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282B3-43FA-F24C-A18F-FFF9D38522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0"/>
    </mc:Choice>
    <mc:Fallback xmlns="">
      <p:transition advTm="2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EDC22-F40C-7646-BD6D-E297140CF3E7}" type="datetimeFigureOut">
              <a:rPr lang="en-US" smtClean="0"/>
              <a:pPr/>
              <a:t>11/18/2013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282B3-43FA-F24C-A18F-FFF9D38522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0"/>
    </mc:Choice>
    <mc:Fallback xmlns="">
      <p:transition advTm="2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EDC22-F40C-7646-BD6D-E297140CF3E7}" type="datetimeFigureOut">
              <a:rPr lang="en-US" smtClean="0"/>
              <a:pPr/>
              <a:t>11/18/2013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282B3-43FA-F24C-A18F-FFF9D38522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0"/>
    </mc:Choice>
    <mc:Fallback xmlns="">
      <p:transition advTm="2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EDC22-F40C-7646-BD6D-E297140CF3E7}" type="datetimeFigureOut">
              <a:rPr lang="en-US" smtClean="0"/>
              <a:pPr/>
              <a:t>11/18/2013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A282B3-43FA-F24C-A18F-FFF9D385222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Tm="20000"/>
    </mc:Choice>
    <mc:Fallback xmlns="">
      <p:transition advTm="20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7" Type="http://schemas.openxmlformats.org/officeDocument/2006/relationships/image" Target="../media/image22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"/><Relationship Id="rId5" Type="http://schemas.openxmlformats.org/officeDocument/2006/relationships/image" Target="../media/image20.tif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gif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76200" y="5181600"/>
            <a:ext cx="6248400" cy="1371600"/>
          </a:xfrm>
          <a:prstGeom prst="rect">
            <a:avLst/>
          </a:prstGeom>
          <a:solidFill>
            <a:schemeClr val="bg1"/>
          </a:solidFill>
          <a:ln w="0" cap="flat" cmpd="sng" algn="ctr">
            <a:solidFill>
              <a:schemeClr val="bg1"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0" y="3048000"/>
            <a:ext cx="9144000" cy="1237124"/>
          </a:xfrm>
        </p:spPr>
        <p:txBody>
          <a:bodyPr>
            <a:noAutofit/>
          </a:bodyPr>
          <a:lstStyle/>
          <a:p>
            <a:r>
              <a:rPr lang="en-US" sz="4000" smtClean="0">
                <a:solidFill>
                  <a:schemeClr val="accent1">
                    <a:lumMod val="50000"/>
                  </a:schemeClr>
                </a:solidFill>
              </a:rPr>
              <a:t>DDD: Digitizing Information </a:t>
            </a:r>
            <a:br>
              <a:rPr lang="en-US" sz="400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4000" smtClean="0">
                <a:solidFill>
                  <a:schemeClr val="accent1">
                    <a:lumMod val="50000"/>
                  </a:schemeClr>
                </a:solidFill>
              </a:rPr>
              <a:t>for Disease Detection</a:t>
            </a:r>
            <a:endParaRPr lang="en-US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0" y="4804753"/>
            <a:ext cx="9144000" cy="927781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Heak Hok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0" y="5675752"/>
            <a:ext cx="9144000" cy="9277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Digital Divide Data (DDD)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95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 txBox="1">
            <a:spLocks/>
          </p:cNvSpPr>
          <p:nvPr/>
        </p:nvSpPr>
        <p:spPr>
          <a:xfrm>
            <a:off x="1963572" y="351177"/>
            <a:ext cx="59436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Helvetica" panose="020B0604020202020204" pitchFamily="34" charset="0"/>
              </a:rPr>
              <a:t>Digital Disease Detection</a:t>
            </a:r>
            <a:endParaRPr lang="en-US" sz="4000" b="1" dirty="0">
              <a:solidFill>
                <a:srgbClr val="C00000"/>
              </a:solidFill>
              <a:latin typeface="Helvetica" panose="020B0604020202020204" pitchFamily="34" charset="0"/>
            </a:endParaRPr>
          </a:p>
          <a:p>
            <a:endParaRPr lang="en-US" sz="4000" b="1" baseline="30000" dirty="0">
              <a:solidFill>
                <a:srgbClr val="C00000"/>
              </a:solidFill>
              <a:latin typeface="Helvetica"/>
              <a:cs typeface="Helvetica"/>
            </a:endParaRPr>
          </a:p>
        </p:txBody>
      </p:sp>
      <p:pic>
        <p:nvPicPr>
          <p:cNvPr id="2054" name="Picture 6" descr="http://thumbs.dreamstime.com/x/newspaper-cartoon-124124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146" y="2133600"/>
            <a:ext cx="3239112" cy="28194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sp>
        <p:nvSpPr>
          <p:cNvPr id="12" name="Text Placeholder 4"/>
          <p:cNvSpPr txBox="1">
            <a:spLocks/>
          </p:cNvSpPr>
          <p:nvPr/>
        </p:nvSpPr>
        <p:spPr>
          <a:xfrm>
            <a:off x="2819400" y="1674959"/>
            <a:ext cx="3505200" cy="43389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Newspaper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5753"/>
            <a:ext cx="9144000" cy="66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82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0"/>
    </mc:Choice>
    <mc:Fallback xmlns=""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 txBox="1">
            <a:spLocks/>
          </p:cNvSpPr>
          <p:nvPr/>
        </p:nvSpPr>
        <p:spPr>
          <a:xfrm>
            <a:off x="1236828" y="351177"/>
            <a:ext cx="7297572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Helvetica" panose="020B0604020202020204" pitchFamily="34" charset="0"/>
              </a:rPr>
              <a:t>Digital Disease Detection (cont.)</a:t>
            </a:r>
            <a:endParaRPr lang="en-US" sz="4000" b="1" dirty="0">
              <a:solidFill>
                <a:srgbClr val="C00000"/>
              </a:solidFill>
              <a:latin typeface="Helvetica" panose="020B0604020202020204" pitchFamily="34" charset="0"/>
            </a:endParaRPr>
          </a:p>
          <a:p>
            <a:endParaRPr lang="en-US" sz="4000" b="1" baseline="30000" dirty="0">
              <a:solidFill>
                <a:srgbClr val="C00000"/>
              </a:solidFill>
              <a:latin typeface="Helvetica"/>
              <a:cs typeface="Helvetica"/>
            </a:endParaRPr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2819400" y="1094045"/>
            <a:ext cx="3505200" cy="43389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Health Surveys</a:t>
            </a:r>
            <a:endParaRPr lang="en-US" dirty="0"/>
          </a:p>
        </p:txBody>
      </p:sp>
      <p:pic>
        <p:nvPicPr>
          <p:cNvPr id="9" name="Picture 2" descr="http://2.bp.blogspot.com/-Tr0G_Vgwgu0/T-gZUe0DTqI/AAAAAAAABX8/1v6LqhlN_K0/s1600/handwashing.gif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24" t="12993" r="17283" b="55594"/>
          <a:stretch/>
        </p:blipFill>
        <p:spPr bwMode="auto">
          <a:xfrm>
            <a:off x="861942" y="2613212"/>
            <a:ext cx="2801471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334832" y="4191000"/>
            <a:ext cx="212463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Hands washing</a:t>
            </a:r>
            <a:endParaRPr lang="en-US" sz="2400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638800" y="4800600"/>
            <a:ext cx="261703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Causes of Anemia in Children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5753"/>
            <a:ext cx="9144000" cy="6622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1188">
            <a:off x="5638800" y="2044854"/>
            <a:ext cx="1596751" cy="23212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256" y="2049920"/>
            <a:ext cx="1855944" cy="2478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3135">
            <a:off x="6729964" y="1991673"/>
            <a:ext cx="1866171" cy="256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30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0"/>
    </mc:Choice>
    <mc:Fallback xmlns=""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 txBox="1">
            <a:spLocks/>
          </p:cNvSpPr>
          <p:nvPr/>
        </p:nvSpPr>
        <p:spPr>
          <a:xfrm>
            <a:off x="1236828" y="351177"/>
            <a:ext cx="7297572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Helvetica" panose="020B0604020202020204" pitchFamily="34" charset="0"/>
              </a:rPr>
              <a:t>Digital Disease Detection (cont.)</a:t>
            </a:r>
            <a:endParaRPr lang="en-US" sz="4000" b="1" dirty="0">
              <a:solidFill>
                <a:srgbClr val="C00000"/>
              </a:solidFill>
              <a:latin typeface="Helvetica" panose="020B0604020202020204" pitchFamily="34" charset="0"/>
            </a:endParaRPr>
          </a:p>
          <a:p>
            <a:endParaRPr lang="en-US" sz="4000" b="1" baseline="30000" dirty="0">
              <a:solidFill>
                <a:srgbClr val="C00000"/>
              </a:solidFill>
              <a:latin typeface="Helvetica"/>
              <a:cs typeface="Helvetica"/>
            </a:endParaRPr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2819400" y="1094045"/>
            <a:ext cx="3505200" cy="43389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Local Newspapers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5753"/>
            <a:ext cx="9144000" cy="6622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214" y="2000250"/>
            <a:ext cx="2486025" cy="952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600" y="2197249"/>
            <a:ext cx="3857625" cy="752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542" y="4003352"/>
            <a:ext cx="3571875" cy="7905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1099" y="3881645"/>
            <a:ext cx="1952625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03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0"/>
    </mc:Choice>
    <mc:Fallback xmlns=""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 txBox="1">
            <a:spLocks/>
          </p:cNvSpPr>
          <p:nvPr/>
        </p:nvSpPr>
        <p:spPr>
          <a:xfrm>
            <a:off x="1236828" y="351177"/>
            <a:ext cx="7297572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Helvetica" panose="020B0604020202020204" pitchFamily="34" charset="0"/>
              </a:rPr>
              <a:t>Digital Disease Detection (cont.)</a:t>
            </a:r>
            <a:endParaRPr lang="en-US" sz="4000" b="1" dirty="0">
              <a:solidFill>
                <a:srgbClr val="C00000"/>
              </a:solidFill>
              <a:latin typeface="Helvetica" panose="020B0604020202020204" pitchFamily="34" charset="0"/>
            </a:endParaRPr>
          </a:p>
          <a:p>
            <a:endParaRPr lang="en-US" sz="4000" b="1" baseline="30000" dirty="0">
              <a:solidFill>
                <a:srgbClr val="C00000"/>
              </a:solidFill>
              <a:latin typeface="Helvetica"/>
              <a:cs typeface="Helvetica"/>
            </a:endParaRPr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2819400" y="1094045"/>
            <a:ext cx="3505200" cy="43389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Local Radios/TVs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5753"/>
            <a:ext cx="9144000" cy="662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61" y="2286000"/>
            <a:ext cx="2981739" cy="29817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619" y="1674460"/>
            <a:ext cx="4547961" cy="337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1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0"/>
    </mc:Choice>
    <mc:Fallback xmlns=""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4"/>
          <p:cNvSpPr txBox="1">
            <a:spLocks/>
          </p:cNvSpPr>
          <p:nvPr/>
        </p:nvSpPr>
        <p:spPr>
          <a:xfrm>
            <a:off x="3048000" y="2209800"/>
            <a:ext cx="3886200" cy="12720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Thank you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5753"/>
            <a:ext cx="9144000" cy="66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37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0"/>
    </mc:Choice>
    <mc:Fallback xmlns=""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29000" y="8382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DDD locations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0076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494" y="2089405"/>
            <a:ext cx="914400" cy="914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2704781"/>
            <a:ext cx="806992" cy="8069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616" y="2949304"/>
            <a:ext cx="806992" cy="8069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339" y="3352800"/>
            <a:ext cx="806992" cy="806992"/>
          </a:xfrm>
          <a:prstGeom prst="rect">
            <a:avLst/>
          </a:prstGeom>
        </p:spPr>
      </p:pic>
      <p:sp>
        <p:nvSpPr>
          <p:cNvPr id="15" name="Subtitle 2"/>
          <p:cNvSpPr txBox="1">
            <a:spLocks/>
          </p:cNvSpPr>
          <p:nvPr/>
        </p:nvSpPr>
        <p:spPr>
          <a:xfrm>
            <a:off x="3793282" y="681790"/>
            <a:ext cx="2532114" cy="5641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4000" b="1" baseline="30000" dirty="0" smtClean="0">
                <a:solidFill>
                  <a:srgbClr val="AB1F25"/>
                </a:solidFill>
                <a:latin typeface="Helvetica"/>
                <a:cs typeface="Helvetica"/>
              </a:rPr>
              <a:t>About DDD</a:t>
            </a:r>
            <a:endParaRPr lang="en-US" sz="4000" b="1" baseline="30000" dirty="0">
              <a:solidFill>
                <a:srgbClr val="AB1F25"/>
              </a:solidFill>
              <a:latin typeface="Helvetica"/>
              <a:cs typeface="Helvetic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29200" y="39624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Nairobi, Kenya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105400" y="27432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Phnom Penh, Cambodia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650140" y="3463164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Vientiane, Laos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5753"/>
            <a:ext cx="9144000" cy="66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90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0"/>
    </mc:Choice>
    <mc:Fallback xmlns=""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2819400" y="457200"/>
            <a:ext cx="39624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4000" b="1" baseline="30000" dirty="0" smtClean="0">
                <a:solidFill>
                  <a:srgbClr val="AB1F25"/>
                </a:solidFill>
                <a:latin typeface="Helvetica"/>
                <a:cs typeface="Helvetica"/>
              </a:rPr>
              <a:t>The Cycle of</a:t>
            </a:r>
            <a:r>
              <a:rPr lang="en-US" sz="4000" b="1" dirty="0" smtClean="0">
                <a:solidFill>
                  <a:srgbClr val="AB1F25"/>
                </a:solidFill>
                <a:latin typeface="Helvetica"/>
                <a:cs typeface="Helvetica"/>
              </a:rPr>
              <a:t> </a:t>
            </a:r>
            <a:r>
              <a:rPr lang="en-US" sz="4000" b="1" baseline="30000" dirty="0" smtClean="0">
                <a:solidFill>
                  <a:srgbClr val="AB1F25"/>
                </a:solidFill>
                <a:latin typeface="Helvetica"/>
                <a:cs typeface="Helvetica"/>
              </a:rPr>
              <a:t>Poverty</a:t>
            </a:r>
            <a:endParaRPr lang="en-US" sz="4000" b="1" baseline="30000" dirty="0">
              <a:solidFill>
                <a:srgbClr val="AB1F25"/>
              </a:solidFill>
              <a:latin typeface="Helvetica"/>
              <a:cs typeface="Helvetica"/>
            </a:endParaRPr>
          </a:p>
        </p:txBody>
      </p:sp>
      <p:pic>
        <p:nvPicPr>
          <p:cNvPr id="18" name="Picture 17" descr="cycle_01.jpg"/>
          <p:cNvPicPr>
            <a:picLocks noChangeAspect="1"/>
          </p:cNvPicPr>
          <p:nvPr/>
        </p:nvPicPr>
        <p:blipFill>
          <a:blip r:embed="rId3"/>
          <a:srcRect r="60833"/>
          <a:stretch>
            <a:fillRect/>
          </a:stretch>
        </p:blipFill>
        <p:spPr>
          <a:xfrm>
            <a:off x="1539240" y="957982"/>
            <a:ext cx="6614160" cy="527588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100" y="3413996"/>
            <a:ext cx="1714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r"/>
            <a:r>
              <a:rPr lang="en-US" sz="1600" b="1" dirty="0" smtClean="0">
                <a:latin typeface="Georgia"/>
                <a:cs typeface="Georgia"/>
              </a:rPr>
              <a:t>1. </a:t>
            </a:r>
            <a:endParaRPr lang="en-US" sz="1600" b="1" dirty="0">
              <a:latin typeface="Georgia"/>
              <a:cs typeface="Georgi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76800" y="4799448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Georgia"/>
                <a:cs typeface="Georgia"/>
              </a:rPr>
              <a:t>2. </a:t>
            </a:r>
            <a:endParaRPr lang="en-US" sz="1600" b="1" dirty="0">
              <a:latin typeface="Georgia"/>
              <a:cs typeface="Georgi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19600" y="2030848"/>
            <a:ext cx="2552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Georgia"/>
                <a:cs typeface="Georgia"/>
              </a:rPr>
              <a:t>3.</a:t>
            </a:r>
            <a:endParaRPr lang="en-US" sz="1600" b="1" dirty="0">
              <a:latin typeface="Georgia"/>
              <a:cs typeface="Georgia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5753"/>
            <a:ext cx="9144000" cy="6622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2133600" y="990600"/>
            <a:ext cx="58674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4000" b="1" baseline="30000" dirty="0" smtClean="0">
                <a:solidFill>
                  <a:srgbClr val="AB1F25"/>
                </a:solidFill>
                <a:latin typeface="Helvetica"/>
                <a:cs typeface="Helvetica"/>
              </a:rPr>
              <a:t>Breaking the Cycle of Poverty</a:t>
            </a:r>
            <a:endParaRPr lang="en-US" sz="4000" b="1" baseline="30000" dirty="0">
              <a:solidFill>
                <a:srgbClr val="AB1F25"/>
              </a:solidFill>
              <a:latin typeface="Helvetica"/>
              <a:cs typeface="Helvetica"/>
            </a:endParaRPr>
          </a:p>
        </p:txBody>
      </p:sp>
      <p:pic>
        <p:nvPicPr>
          <p:cNvPr id="21" name="Picture 20" descr="cycle_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4754"/>
            <a:ext cx="9144000" cy="35778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5753"/>
            <a:ext cx="9144000" cy="6622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0"/>
    </mc:Choice>
    <mc:Fallback xmlns=""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228600" y="304800"/>
            <a:ext cx="76962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4000" b="1" baseline="30000" dirty="0" smtClean="0">
                <a:solidFill>
                  <a:srgbClr val="AB1F25"/>
                </a:solidFill>
                <a:latin typeface="Helvetica"/>
                <a:cs typeface="Helvetica"/>
              </a:rPr>
              <a:t>DDD’s Work/Study Program</a:t>
            </a:r>
            <a:endParaRPr lang="en-US" sz="4000" b="1" baseline="30000" dirty="0">
              <a:solidFill>
                <a:srgbClr val="AB1F25"/>
              </a:solidFill>
              <a:latin typeface="Helvetica"/>
              <a:cs typeface="Helvetica"/>
            </a:endParaRPr>
          </a:p>
        </p:txBody>
      </p:sp>
      <p:pic>
        <p:nvPicPr>
          <p:cNvPr id="12" name="Picture 11" descr="Graduati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4441950"/>
            <a:ext cx="2812816" cy="1755650"/>
          </a:xfrm>
          <a:prstGeom prst="rect">
            <a:avLst/>
          </a:prstGeom>
        </p:spPr>
      </p:pic>
      <p:pic>
        <p:nvPicPr>
          <p:cNvPr id="13" name="Picture 12" descr="Employmen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4327552"/>
            <a:ext cx="1371600" cy="1890944"/>
          </a:xfrm>
          <a:prstGeom prst="rect">
            <a:avLst/>
          </a:prstGeom>
        </p:spPr>
      </p:pic>
      <p:pic>
        <p:nvPicPr>
          <p:cNvPr id="14" name="Picture 13" descr="Recruitmen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1186107"/>
            <a:ext cx="3276600" cy="2368894"/>
          </a:xfrm>
          <a:prstGeom prst="rect">
            <a:avLst/>
          </a:prstGeom>
        </p:spPr>
      </p:pic>
      <p:pic>
        <p:nvPicPr>
          <p:cNvPr id="15" name="Picture 14" descr="Training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6400" y="1198806"/>
            <a:ext cx="2209800" cy="2255837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 rot="5400000">
            <a:off x="2438398" y="3962400"/>
            <a:ext cx="4265615" cy="1589"/>
          </a:xfrm>
          <a:prstGeom prst="line">
            <a:avLst/>
          </a:prstGeom>
          <a:ln w="76200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10800000" flipV="1">
            <a:off x="381000" y="3884055"/>
            <a:ext cx="8229600" cy="2144"/>
          </a:xfrm>
          <a:prstGeom prst="line">
            <a:avLst/>
          </a:prstGeom>
          <a:ln w="76200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295400" y="849868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 Recruitment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256506" y="3897868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 Employment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867400" y="38862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. Graduation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867400" y="82208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 Training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5753"/>
            <a:ext cx="9144000" cy="6622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0"/>
    </mc:Choice>
    <mc:Fallback xmlns=""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 txBox="1">
            <a:spLocks/>
          </p:cNvSpPr>
          <p:nvPr/>
        </p:nvSpPr>
        <p:spPr>
          <a:xfrm>
            <a:off x="635986" y="457200"/>
            <a:ext cx="76962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4000" b="1" baseline="30000" dirty="0" smtClean="0">
                <a:solidFill>
                  <a:srgbClr val="AB1F25"/>
                </a:solidFill>
                <a:latin typeface="Helvetica"/>
                <a:cs typeface="Helvetica"/>
              </a:rPr>
              <a:t>Our Staff</a:t>
            </a:r>
            <a:endParaRPr lang="en-US" sz="4000" b="1" baseline="30000" dirty="0">
              <a:solidFill>
                <a:srgbClr val="AB1F25"/>
              </a:solidFill>
              <a:latin typeface="Helvetica"/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607" y="1078992"/>
            <a:ext cx="8541040" cy="48343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5753"/>
            <a:ext cx="9144000" cy="66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28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0"/>
    </mc:Choice>
    <mc:Fallback xmlns=""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4" y="759298"/>
            <a:ext cx="9065092" cy="5275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1110473" y="-5574"/>
            <a:ext cx="6477000" cy="8842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Helvetica" panose="020B0604020202020204" pitchFamily="34" charset="0"/>
              </a:rPr>
              <a:t>Our Clients</a:t>
            </a:r>
            <a:endParaRPr lang="en-US" sz="4000" b="1" dirty="0">
              <a:solidFill>
                <a:srgbClr val="C00000"/>
              </a:solidFill>
              <a:latin typeface="Helvetica" panose="020B0604020202020204" pitchFamily="34" charset="0"/>
            </a:endParaRPr>
          </a:p>
          <a:p>
            <a:endParaRPr lang="en-US" sz="4000" b="1" baseline="30000" dirty="0">
              <a:solidFill>
                <a:srgbClr val="C00000"/>
              </a:solidFill>
              <a:latin typeface="Helvetica"/>
              <a:cs typeface="Helvetic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5753"/>
            <a:ext cx="9144000" cy="6622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200" y="4669735"/>
            <a:ext cx="1076325" cy="685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1" y="1643552"/>
            <a:ext cx="1295400" cy="50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7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0"/>
    </mc:Choice>
    <mc:Fallback xmlns=""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240" y="1436916"/>
            <a:ext cx="6553200" cy="3731683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281940" y="372196"/>
            <a:ext cx="8305800" cy="13252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Helvetica" panose="020B0604020202020204" pitchFamily="34" charset="0"/>
              </a:rPr>
              <a:t>Delivering Value To Business Clients</a:t>
            </a:r>
            <a:endParaRPr lang="en-US" sz="3200" b="1" dirty="0">
              <a:solidFill>
                <a:srgbClr val="C00000"/>
              </a:solidFill>
              <a:latin typeface="Helvetica" panose="020B0604020202020204" pitchFamily="34" charset="0"/>
            </a:endParaRPr>
          </a:p>
          <a:p>
            <a:pPr algn="ctr"/>
            <a:endParaRPr lang="en-US" sz="3200" b="1" baseline="30000" dirty="0">
              <a:solidFill>
                <a:srgbClr val="C00000"/>
              </a:solidFill>
              <a:latin typeface="Helvetica"/>
              <a:cs typeface="Helvetica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5753"/>
            <a:ext cx="9144000" cy="66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56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0"/>
    </mc:Choice>
    <mc:Fallback xmlns=""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 txBox="1">
            <a:spLocks/>
          </p:cNvSpPr>
          <p:nvPr/>
        </p:nvSpPr>
        <p:spPr>
          <a:xfrm>
            <a:off x="1963572" y="351177"/>
            <a:ext cx="59436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Helvetica" panose="020B0604020202020204" pitchFamily="34" charset="0"/>
              </a:rPr>
              <a:t>Grace under Pressure</a:t>
            </a:r>
          </a:p>
          <a:p>
            <a:endParaRPr lang="en-US" sz="4000" b="1" baseline="30000" dirty="0">
              <a:solidFill>
                <a:srgbClr val="C00000"/>
              </a:solidFill>
              <a:latin typeface="Helvetica"/>
              <a:cs typeface="Helvetica"/>
            </a:endParaRPr>
          </a:p>
        </p:txBody>
      </p:sp>
      <p:pic>
        <p:nvPicPr>
          <p:cNvPr id="2054" name="Picture 6" descr="http://thumbs.dreamstime.com/x/newspaper-cartoon-124124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1461851"/>
            <a:ext cx="2697708" cy="234814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2056" name="Picture 8" descr="http://us.cdn4.123rf.com/168nwm/falara/falara1302/falara130200002/17755198-cartoon-drawing-of-hand-holding-table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362200"/>
            <a:ext cx="2873167" cy="287316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sp>
        <p:nvSpPr>
          <p:cNvPr id="4" name="Striped Right Arrow 3"/>
          <p:cNvSpPr/>
          <p:nvPr/>
        </p:nvSpPr>
        <p:spPr>
          <a:xfrm>
            <a:off x="4396854" y="3296984"/>
            <a:ext cx="762000" cy="894016"/>
          </a:xfrm>
          <a:prstGeom prst="striped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8" name="Picture 10" descr="http://t1.gstatic.com/images?q=tbn:ANd9GcRoLTEuig347vaE0Nk2fu83BmjD7JGM1FcSafoF3ELEixNya2gby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909856"/>
            <a:ext cx="2719544" cy="271954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5753"/>
            <a:ext cx="9144000" cy="66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28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0"/>
    </mc:Choice>
    <mc:Fallback xmlns="">
      <p:transition advTm="2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12244</TotalTime>
  <Words>120</Words>
  <Application>Microsoft Office PowerPoint</Application>
  <PresentationFormat>On-screen Show (4:3)</PresentationFormat>
  <Paragraphs>48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Georgia</vt:lpstr>
      <vt:lpstr>Helvetica</vt:lpstr>
      <vt:lpstr>Office Theme</vt:lpstr>
      <vt:lpstr>DDD: Digitizing Information  for Disease Detection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****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**** ****</dc:creator>
  <cp:lastModifiedBy>heak hok</cp:lastModifiedBy>
  <cp:revision>461</cp:revision>
  <dcterms:created xsi:type="dcterms:W3CDTF">2013-02-08T17:59:07Z</dcterms:created>
  <dcterms:modified xsi:type="dcterms:W3CDTF">2013-11-18T03:19:42Z</dcterms:modified>
</cp:coreProperties>
</file>